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25" r:id="rId3"/>
    <p:sldId id="258" r:id="rId4"/>
    <p:sldId id="327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0033"/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DA50B-5AC0-4BB1-9D28-DA3D25E7D6BB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6B313-4C7A-480A-9B25-A6EDD36CD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4F03-93BC-4507-88F1-3723FF28C644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C2202-4338-4164-8149-AB1098974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MANUFACTURING INFORMATION SYSTEMS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Support the production/ Operations Functions that include all activities.</a:t>
            </a:r>
          </a:p>
          <a:p>
            <a:r>
              <a:rPr lang="en-US" sz="2800" dirty="0" smtClean="0"/>
              <a:t>Activities concerned with the planning and control of process producing goods and services.</a:t>
            </a:r>
          </a:p>
          <a:p>
            <a:r>
              <a:rPr lang="en-US" sz="2800" dirty="0" smtClean="0"/>
              <a:t>Firms such as transportation companies, Whole sales, Retailers, Financial and Service companies use IS.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ROBOTICS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Development in machine control.</a:t>
            </a:r>
          </a:p>
          <a:p>
            <a:r>
              <a:rPr lang="en-US" sz="2400" dirty="0" smtClean="0"/>
              <a:t>Creation of smart machines and robots.</a:t>
            </a:r>
          </a:p>
          <a:p>
            <a:r>
              <a:rPr lang="en-US" sz="2400" dirty="0" smtClean="0"/>
              <a:t>These devices directly control their own activities  with the aid of computers.</a:t>
            </a:r>
          </a:p>
          <a:p>
            <a:r>
              <a:rPr lang="en-US" sz="2400" dirty="0" smtClean="0"/>
              <a:t>Robotics is the technology of building and using machines (Robots).</a:t>
            </a:r>
          </a:p>
          <a:p>
            <a:r>
              <a:rPr lang="en-US" sz="2400" dirty="0" smtClean="0"/>
              <a:t>Computer Intelligence, Computers-Controlled human like capabilities like movement and vision.</a:t>
            </a:r>
          </a:p>
          <a:p>
            <a:r>
              <a:rPr lang="en-US" sz="2400" dirty="0" smtClean="0"/>
              <a:t>Robots are “Steel Collared Workers”.</a:t>
            </a:r>
          </a:p>
          <a:p>
            <a:r>
              <a:rPr lang="en-US" sz="2400" dirty="0" smtClean="0"/>
              <a:t>Increase Productivity and cut Costs.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2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example, a robot can assemble compressor valves with 12 parts a the rate of 320 units per hour, which is 10 times the rate of human workers.</a:t>
            </a:r>
          </a:p>
          <a:p>
            <a:r>
              <a:rPr lang="en-US" sz="2400" dirty="0" smtClean="0"/>
              <a:t>Used in hazardous areas.</a:t>
            </a:r>
          </a:p>
          <a:p>
            <a:r>
              <a:rPr lang="en-US" sz="2400" dirty="0" smtClean="0"/>
              <a:t>Robots follow the programs given by the server.</a:t>
            </a:r>
          </a:p>
          <a:p>
            <a:r>
              <a:rPr lang="en-US" sz="2400" dirty="0" smtClean="0"/>
              <a:t>Input is received from visual/tactile sensors, processed by micro computers and translated into movements of the robots.</a:t>
            </a:r>
          </a:p>
          <a:p>
            <a:r>
              <a:rPr lang="en-US" sz="2400" dirty="0" smtClean="0"/>
              <a:t>For example, movement of hands to pick up and land items.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9099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Images of Robotics Control</a:t>
            </a:r>
          </a:p>
        </p:txBody>
      </p:sp>
      <p:pic>
        <p:nvPicPr>
          <p:cNvPr id="10" name="Content Placeholder 9" descr="1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" y="2610800"/>
            <a:ext cx="4040188" cy="2276162"/>
          </a:xfrm>
        </p:spPr>
      </p:pic>
      <p:pic>
        <p:nvPicPr>
          <p:cNvPr id="11" name="Content Placeholder 10" descr="isometric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645026" y="2233217"/>
            <a:ext cx="4041775" cy="30313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MANUFACTURING RESOURCE PLANNING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133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planning of types of materials needed in production process is called “ </a:t>
            </a:r>
            <a:r>
              <a:rPr lang="en-US" sz="2400" b="1" i="1" dirty="0" smtClean="0"/>
              <a:t>Material Resource Planning</a:t>
            </a:r>
            <a:r>
              <a:rPr lang="en-US" sz="2400" dirty="0" smtClean="0"/>
              <a:t>” (MRP).</a:t>
            </a:r>
          </a:p>
          <a:p>
            <a:r>
              <a:rPr lang="en-US" sz="2400" dirty="0" smtClean="0"/>
              <a:t>Integrating MRP with production scheduling, shop floor operations is known as “</a:t>
            </a:r>
            <a:r>
              <a:rPr lang="en-US" sz="2400" b="1" i="1" dirty="0" smtClean="0"/>
              <a:t>Manufacturing Resource Planning</a:t>
            </a:r>
            <a:r>
              <a:rPr lang="en-US" sz="2400" dirty="0" smtClean="0"/>
              <a:t>”.</a:t>
            </a:r>
          </a:p>
          <a:p>
            <a:endParaRPr lang="en-US" sz="2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3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COMPUTER-AIDED MANUFACTURING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3657602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Systems that automate production process.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could be accomplished by/through 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70105"/>
            <a:ext cx="7886700" cy="3459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</a:rPr>
              <a:t>MANUFACTURING INFORMATION SYSTEM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5637" y="2208298"/>
            <a:ext cx="1439214" cy="978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Production Scheduling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15637" y="1602803"/>
            <a:ext cx="1439214" cy="6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Production Forecasting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15637" y="3031746"/>
            <a:ext cx="1439214" cy="79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Material Requirements Planning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15637" y="3843116"/>
            <a:ext cx="1439214" cy="536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Capacity Planning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15637" y="4399664"/>
            <a:ext cx="1439214" cy="601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Production Cost Control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15637" y="5001415"/>
            <a:ext cx="1439214" cy="656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6996" y="1602805"/>
            <a:ext cx="1439214" cy="667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Shop Floor Scheduling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96996" y="3843118"/>
            <a:ext cx="1439214" cy="772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Robotics Control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96996" y="3031747"/>
            <a:ext cx="1439214" cy="79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 Control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96996" y="2282015"/>
            <a:ext cx="1439214" cy="760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Shop Floor  Control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96996" y="4627928"/>
            <a:ext cx="1439214" cy="79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 Control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532902" y="1602803"/>
            <a:ext cx="1439214" cy="861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 Aided Design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532902" y="4420211"/>
            <a:ext cx="1439214" cy="1007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Products Simulation and Prototyping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532902" y="3418112"/>
            <a:ext cx="1439214" cy="1002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 Aided Planning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532902" y="2478570"/>
            <a:ext cx="1439214" cy="925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 Aided Engineering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015638" y="6156101"/>
            <a:ext cx="5956478" cy="463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Computer – Integrated Manufacturing (CIM)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8" idx="2"/>
          </p:cNvCxnSpPr>
          <p:nvPr/>
        </p:nvCxnSpPr>
        <p:spPr>
          <a:xfrm>
            <a:off x="2735246" y="5658240"/>
            <a:ext cx="4829" cy="4773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916603" y="5484974"/>
            <a:ext cx="0" cy="6505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247681" y="5470055"/>
            <a:ext cx="4829" cy="6655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15637" y="495528"/>
            <a:ext cx="172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Manufacturing Resource Planning System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038600" y="634029"/>
            <a:ext cx="1597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Manufacturing Evaluation System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532902" y="772529"/>
            <a:ext cx="1439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Engineering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COMPUTER INTEGRATED MANUFACTURING (CIM)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Variety of manufacturing IS support CIM.</a:t>
            </a:r>
            <a:endParaRPr lang="en-US" sz="2400" dirty="0"/>
          </a:p>
          <a:p>
            <a:r>
              <a:rPr lang="en-US" sz="2400" dirty="0" smtClean="0"/>
              <a:t>Overall Concept that stresses the following Objectives</a:t>
            </a:r>
          </a:p>
          <a:p>
            <a:pPr lvl="1"/>
            <a:r>
              <a:rPr lang="en-US" sz="2400" dirty="0" smtClean="0"/>
              <a:t>Simplify ( Reengineer Production Process)</a:t>
            </a:r>
          </a:p>
          <a:p>
            <a:pPr lvl="1"/>
            <a:r>
              <a:rPr lang="en-US" sz="2400" dirty="0" smtClean="0"/>
              <a:t>Automate ( Production Process)</a:t>
            </a:r>
          </a:p>
          <a:p>
            <a:pPr lvl="1"/>
            <a:r>
              <a:rPr lang="en-US" sz="2400" dirty="0" smtClean="0"/>
              <a:t>Integrate (Production and support Process</a:t>
            </a:r>
          </a:p>
          <a:p>
            <a:r>
              <a:rPr lang="en-US" sz="2400" dirty="0" smtClean="0"/>
              <a:t>The overall goal of CIM and MIS is to create Flexible, agile manufacturing process that produce products of high quality.</a:t>
            </a:r>
          </a:p>
          <a:p>
            <a:r>
              <a:rPr lang="en-US" sz="2400" dirty="0" smtClean="0"/>
              <a:t>CIM Supports Flexible manufacturing system (FMS), Total Quality Management (TQM).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BENEFITS OF CIM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Flexible production Process.</a:t>
            </a:r>
          </a:p>
          <a:p>
            <a:r>
              <a:rPr lang="en-US" sz="2400" dirty="0" smtClean="0"/>
              <a:t>High Quality Products.</a:t>
            </a:r>
          </a:p>
          <a:p>
            <a:r>
              <a:rPr lang="en-US" sz="2400" dirty="0" smtClean="0"/>
              <a:t>Work Simplification, Automation and Integration.</a:t>
            </a:r>
          </a:p>
          <a:p>
            <a:r>
              <a:rPr lang="en-US" sz="2400" dirty="0" smtClean="0"/>
              <a:t>Improved Utilization of Production Facilities.</a:t>
            </a:r>
          </a:p>
          <a:p>
            <a:r>
              <a:rPr lang="en-US" sz="2400" dirty="0" smtClean="0"/>
              <a:t>Higher Productivity and Better Quality Control from Feedback.</a:t>
            </a:r>
          </a:p>
          <a:p>
            <a:r>
              <a:rPr lang="en-US" sz="2400" dirty="0" smtClean="0"/>
              <a:t>Reduced investments </a:t>
            </a:r>
            <a:r>
              <a:rPr lang="en-US" sz="2400" smtClean="0"/>
              <a:t>in inventories. </a:t>
            </a:r>
            <a:endParaRPr lang="en-US" sz="2400" dirty="0" smtClean="0"/>
          </a:p>
          <a:p>
            <a:r>
              <a:rPr lang="en-US" sz="2400" dirty="0" smtClean="0"/>
              <a:t>Customer Satisfaction by reducing Out-of-Stock operations.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91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ENGINEERING SYSTEMS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Engineers use Computers to design better Products using</a:t>
            </a:r>
          </a:p>
          <a:p>
            <a:pPr lvl="1"/>
            <a:r>
              <a:rPr lang="en-US" sz="2000" dirty="0" smtClean="0"/>
              <a:t>Computer Aided Engineering (CAE)</a:t>
            </a:r>
          </a:p>
          <a:p>
            <a:pPr lvl="1"/>
            <a:r>
              <a:rPr lang="en-US" sz="2000" dirty="0" smtClean="0"/>
              <a:t>Computer Aided Design (CAD)</a:t>
            </a:r>
          </a:p>
          <a:p>
            <a:r>
              <a:rPr lang="en-US" sz="2400" dirty="0" smtClean="0"/>
              <a:t>To Design the better production process, they use Computer Aided Process Planning.</a:t>
            </a:r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COLLABORATIVE MANUFACTURING NETWORKS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Using the internet, intranet, Extranet and other networks to link the work stations of Engineers with their colleagues at other site.</a:t>
            </a:r>
          </a:p>
          <a:p>
            <a:r>
              <a:rPr lang="en-US" sz="2400" dirty="0" smtClean="0"/>
              <a:t>Also link the employees within company and customers or suppliers where they may be located.</a:t>
            </a:r>
          </a:p>
          <a:p>
            <a:r>
              <a:rPr lang="en-US" sz="2400" dirty="0" smtClean="0"/>
              <a:t>For Example, Automotive systems Groups is linked with Ford.</a:t>
            </a:r>
          </a:p>
          <a:p>
            <a:r>
              <a:rPr lang="en-US" sz="2400" dirty="0" smtClean="0"/>
              <a:t>The engineers uses the Computer network to discuss on car seat design, production issues and delivery schedules.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MANUFACTURING EXECUTION SYSTEMS (MES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Performance monitoring information systems for factory floor operations.</a:t>
            </a:r>
          </a:p>
          <a:p>
            <a:r>
              <a:rPr lang="en-US" sz="2400" dirty="0" smtClean="0"/>
              <a:t>They monitor, track and control 5 Essential Components viz.,</a:t>
            </a:r>
          </a:p>
          <a:p>
            <a:pPr lvl="1"/>
            <a:r>
              <a:rPr lang="en-US" sz="2000" dirty="0" smtClean="0"/>
              <a:t>Materials</a:t>
            </a:r>
          </a:p>
          <a:p>
            <a:pPr lvl="1"/>
            <a:r>
              <a:rPr lang="en-US" sz="2000" dirty="0" smtClean="0"/>
              <a:t>Equipments</a:t>
            </a:r>
          </a:p>
          <a:p>
            <a:pPr lvl="1"/>
            <a:r>
              <a:rPr lang="en-US" sz="2000" dirty="0" smtClean="0"/>
              <a:t>Personnel</a:t>
            </a:r>
          </a:p>
          <a:p>
            <a:pPr lvl="1"/>
            <a:r>
              <a:rPr lang="en-US" sz="2000" dirty="0" smtClean="0"/>
              <a:t>Instructions and specifications</a:t>
            </a:r>
          </a:p>
          <a:p>
            <a:pPr lvl="1"/>
            <a:r>
              <a:rPr lang="en-US" sz="2000" dirty="0" smtClean="0"/>
              <a:t>Production facilities</a:t>
            </a:r>
          </a:p>
          <a:p>
            <a:r>
              <a:rPr lang="en-US" sz="2400" dirty="0" smtClean="0"/>
              <a:t>MES also includes</a:t>
            </a:r>
          </a:p>
          <a:p>
            <a:pPr lvl="1"/>
            <a:r>
              <a:rPr lang="en-US" sz="2000" dirty="0" smtClean="0"/>
              <a:t>Shop floor scheduling</a:t>
            </a:r>
          </a:p>
          <a:p>
            <a:pPr lvl="1"/>
            <a:r>
              <a:rPr lang="en-US" sz="2000" dirty="0" smtClean="0"/>
              <a:t>Shop floor control</a:t>
            </a:r>
          </a:p>
          <a:p>
            <a:pPr lvl="1"/>
            <a:r>
              <a:rPr lang="en-US" sz="2000" dirty="0" smtClean="0"/>
              <a:t>Machine control</a:t>
            </a:r>
          </a:p>
          <a:p>
            <a:pPr lvl="1"/>
            <a:r>
              <a:rPr lang="en-US" sz="2000" dirty="0" smtClean="0"/>
              <a:t>Robotics control</a:t>
            </a:r>
          </a:p>
          <a:p>
            <a:pPr lvl="1"/>
            <a:r>
              <a:rPr lang="en-US" sz="2000" dirty="0" smtClean="0"/>
              <a:t>Process Control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PROCESS CONTROL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2"/>
            <a:ext cx="8229600" cy="5440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Use of computers to control an ongoing physical process</a:t>
            </a:r>
          </a:p>
          <a:p>
            <a:pPr algn="just"/>
            <a:r>
              <a:rPr lang="en-US" sz="2400" dirty="0" smtClean="0"/>
              <a:t>Process control computers control physical process in petroleum refineries, cement plants, Steel plants, Chemical plants, Pulp and Paper mills and Electric power plants.</a:t>
            </a:r>
          </a:p>
          <a:p>
            <a:pPr algn="just"/>
            <a:r>
              <a:rPr lang="en-US" sz="2400" dirty="0" smtClean="0"/>
              <a:t>Special purpose microcomputer systems</a:t>
            </a:r>
          </a:p>
          <a:p>
            <a:pPr algn="just"/>
            <a:r>
              <a:rPr lang="en-US" sz="2400" dirty="0" smtClean="0"/>
              <a:t>Requires Special sensing devices</a:t>
            </a:r>
          </a:p>
          <a:p>
            <a:pPr algn="just"/>
            <a:r>
              <a:rPr lang="en-US" sz="2400" dirty="0" smtClean="0"/>
              <a:t>The devices measures physical phenomenon such as temperature or pressure.</a:t>
            </a:r>
          </a:p>
          <a:p>
            <a:pPr algn="just"/>
            <a:r>
              <a:rPr lang="en-US" sz="2400" dirty="0" smtClean="0"/>
              <a:t>These measurements are converted into digital forms by converters.</a:t>
            </a:r>
          </a:p>
          <a:p>
            <a:pPr algn="just"/>
            <a:r>
              <a:rPr lang="en-US" sz="2400" dirty="0" smtClean="0"/>
              <a:t>Process control Software is used to analyze the data generated by physical process.</a:t>
            </a:r>
          </a:p>
          <a:p>
            <a:pPr algn="just"/>
            <a:r>
              <a:rPr lang="en-US" sz="2400" dirty="0" smtClean="0"/>
              <a:t>The results are compared with standards.</a:t>
            </a:r>
          </a:p>
          <a:p>
            <a:pPr algn="just"/>
            <a:r>
              <a:rPr lang="en-US" sz="2400" dirty="0" smtClean="0"/>
              <a:t>Periodic and Demand reports are produced.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VEL\Desktop\white-abstract-background-h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MACHINE CONTROL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Use of Computers to control the activities of a machine (Numeric Control)</a:t>
            </a:r>
          </a:p>
          <a:p>
            <a:r>
              <a:rPr lang="en-US" sz="2400" dirty="0" smtClean="0"/>
              <a:t>Numeric control programs convert engineering drawings and machining instructions into numeric code of commands.</a:t>
            </a:r>
          </a:p>
          <a:p>
            <a:r>
              <a:rPr lang="en-US" sz="2400" dirty="0" smtClean="0"/>
              <a:t>Involves use of special purpose micro computers called “Programmable Logic Controllers” (PLC).</a:t>
            </a:r>
          </a:p>
          <a:p>
            <a:r>
              <a:rPr lang="en-US" sz="2400" dirty="0" smtClean="0"/>
              <a:t>PLC operates one or more machines according to the directions of numeric control program.</a:t>
            </a:r>
          </a:p>
          <a:p>
            <a:r>
              <a:rPr lang="en-US" sz="2400" dirty="0" smtClean="0"/>
              <a:t>Specially equipped PC’s are used to develop and install Numeric Control program in PLC.</a:t>
            </a:r>
          </a:p>
          <a:p>
            <a:r>
              <a:rPr lang="en-US" sz="2400" dirty="0" smtClean="0"/>
              <a:t>Fine-Tune machine tool performance.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756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MANUFACTURING INFORMATION SYSTEMS</vt:lpstr>
      <vt:lpstr>MANUFACTURING INFORMATION SYSTEM</vt:lpstr>
      <vt:lpstr>COMPUTER INTEGRATED MANUFACTURING (CIM)</vt:lpstr>
      <vt:lpstr>BENEFITS OF CIM</vt:lpstr>
      <vt:lpstr>ENGINEERING SYSTEMS</vt:lpstr>
      <vt:lpstr>COLLABORATIVE MANUFACTURING NETWORKS</vt:lpstr>
      <vt:lpstr>MANUFACTURING EXECUTION SYSTEMS (MES)</vt:lpstr>
      <vt:lpstr>PROCESS CONTROL</vt:lpstr>
      <vt:lpstr>MACHINE CONTROL</vt:lpstr>
      <vt:lpstr>ROBOTICS</vt:lpstr>
      <vt:lpstr>PowerPoint Presentation</vt:lpstr>
      <vt:lpstr>Images of Robotics Control</vt:lpstr>
      <vt:lpstr>MANUFACTURING RESOURCE PLANNING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Vicky</dc:creator>
  <cp:lastModifiedBy>Microsoft account</cp:lastModifiedBy>
  <cp:revision>83</cp:revision>
  <dcterms:created xsi:type="dcterms:W3CDTF">2018-05-09T08:23:21Z</dcterms:created>
  <dcterms:modified xsi:type="dcterms:W3CDTF">2024-08-28T06:41:02Z</dcterms:modified>
</cp:coreProperties>
</file>